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471" r:id="rId2"/>
    <p:sldId id="472" r:id="rId3"/>
    <p:sldId id="473" r:id="rId4"/>
    <p:sldId id="474" r:id="rId5"/>
    <p:sldId id="475" r:id="rId6"/>
    <p:sldId id="476" r:id="rId7"/>
    <p:sldId id="477" r:id="rId8"/>
    <p:sldId id="478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6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266E"/>
    <a:srgbClr val="03F9F1"/>
    <a:srgbClr val="F7B700"/>
    <a:srgbClr val="172071"/>
    <a:srgbClr val="023AA0"/>
    <a:srgbClr val="0339A6"/>
    <a:srgbClr val="384958"/>
    <a:srgbClr val="5C5C5C"/>
    <a:srgbClr val="1A1F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/>
    <p:restoredTop sz="96327"/>
  </p:normalViewPr>
  <p:slideViewPr>
    <p:cSldViewPr snapToGrid="0" showGuides="1">
      <p:cViewPr varScale="1">
        <p:scale>
          <a:sx n="96" d="100"/>
          <a:sy n="96" d="100"/>
        </p:scale>
        <p:origin x="249" y="795"/>
      </p:cViewPr>
      <p:guideLst>
        <p:guide orient="horz" pos="2216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C79E3-E0CD-8442-88B5-5BC54F4D5E69}" type="datetimeFigureOut">
              <a:rPr kumimoji="1" lang="zh-CN" altLang="en-US" smtClean="0"/>
              <a:t>2025/7/2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F894-A63B-D34D-B383-DEF1CD64B80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1234-9881-8C4F-A871-1A706471BB58}" type="datetimeFigureOut">
              <a:rPr kumimoji="1" lang="zh-CN" altLang="en-US" smtClean="0"/>
              <a:t>2025/7/2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E523-3768-004D-8386-8C6E3E241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1234-9881-8C4F-A871-1A706471BB58}" type="datetimeFigureOut">
              <a:rPr kumimoji="1" lang="zh-CN" altLang="en-US" smtClean="0"/>
              <a:t>2025/7/2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E523-3768-004D-8386-8C6E3E241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1234-9881-8C4F-A871-1A706471BB58}" type="datetimeFigureOut">
              <a:rPr kumimoji="1" lang="zh-CN" altLang="en-US" smtClean="0"/>
              <a:t>2025/7/2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E523-3768-004D-8386-8C6E3E241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21234-9881-8C4F-A871-1A706471BB58}" type="datetimeFigureOut">
              <a:rPr kumimoji="1" lang="zh-CN" altLang="en-US" smtClean="0"/>
              <a:t>2025/7/2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BE523-3768-004D-8386-8C6E3E241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21234-9881-8C4F-A871-1A706471BB58}" type="datetimeFigureOut">
              <a:rPr kumimoji="1" lang="zh-CN" altLang="en-US" smtClean="0"/>
              <a:t>2025/7/2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BE523-3768-004D-8386-8C6E3E241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Holder 4"/>
          <p:cNvSpPr txBox="1"/>
          <p:nvPr userDrawn="1"/>
        </p:nvSpPr>
        <p:spPr>
          <a:xfrm>
            <a:off x="11373364" y="6493420"/>
            <a:ext cx="457514" cy="111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zh-CN"/>
            </a:defPPr>
            <a:lvl1pPr marL="0" algn="r" defTabSz="914400" rtl="0" eaLnBrk="1" latinLnBrk="0" hangingPunct="1">
              <a:defRPr sz="600" b="0" i="0" kern="1200">
                <a:solidFill>
                  <a:srgbClr val="005086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40"/>
              </a:spcBef>
            </a:pPr>
            <a:r>
              <a:rPr lang="en-US" sz="700" dirty="0">
                <a:solidFill>
                  <a:srgbClr val="023AA0"/>
                </a:solidFill>
              </a:rPr>
              <a:t>Page</a:t>
            </a:r>
            <a:r>
              <a:rPr lang="en-US" sz="700" spc="-5" dirty="0">
                <a:solidFill>
                  <a:srgbClr val="023AA0"/>
                </a:solidFill>
              </a:rPr>
              <a:t> </a:t>
            </a:r>
            <a:fld id="{81D60167-4931-47E6-BA6A-407CBD079E47}" type="slidenum">
              <a:rPr sz="700" spc="-25" smtClean="0">
                <a:solidFill>
                  <a:srgbClr val="023AA0"/>
                </a:solidFill>
              </a:rPr>
              <a:t>‹#›</a:t>
            </a:fld>
            <a:endParaRPr sz="700" spc="-25" dirty="0">
              <a:solidFill>
                <a:srgbClr val="023AA0"/>
              </a:solidFill>
            </a:endParaRPr>
          </a:p>
        </p:txBody>
      </p:sp>
      <p:pic>
        <p:nvPicPr>
          <p:cNvPr id="7" name="object 2"/>
          <p:cNvPicPr/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-15197"/>
            <a:ext cx="12192000" cy="283464"/>
          </a:xfrm>
          <a:prstGeom prst="rect">
            <a:avLst/>
          </a:prstGeom>
        </p:spPr>
      </p:pic>
      <p:sp>
        <p:nvSpPr>
          <p:cNvPr id="10" name="object 3"/>
          <p:cNvSpPr txBox="1"/>
          <p:nvPr userDrawn="1"/>
        </p:nvSpPr>
        <p:spPr>
          <a:xfrm>
            <a:off x="9733691" y="64723"/>
            <a:ext cx="2291398" cy="123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800" b="1" dirty="0">
                <a:solidFill>
                  <a:schemeClr val="bg1"/>
                </a:solidFill>
                <a:effectLst/>
                <a:latin typeface="Montserrat" pitchFamily="2" charset="0"/>
              </a:rPr>
              <a:t>Shanghai Artificial Intelligence Laboratory</a:t>
            </a:r>
            <a:endParaRPr lang="en-US" altLang="zh-CN" sz="800" dirty="0">
              <a:solidFill>
                <a:schemeClr val="bg1"/>
              </a:solidFill>
              <a:effectLst/>
              <a:latin typeface="Montserrat SemiBold" pitchFamily="2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8"/>
          <a:srcRect t="16190" b="50000"/>
          <a:stretch>
            <a:fillRect/>
          </a:stretch>
        </p:blipFill>
        <p:spPr>
          <a:xfrm>
            <a:off x="6704863" y="-15197"/>
            <a:ext cx="3430509" cy="2834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AA28B-01F3-CA9D-845D-144DD5E84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37F43BAB-6E80-8A4D-A114-9A589DFAE34C}"/>
              </a:ext>
            </a:extLst>
          </p:cNvPr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7AB5E5-3869-ABB2-A9D9-5F3D2A562064}"/>
              </a:ext>
            </a:extLst>
          </p:cNvPr>
          <p:cNvSpPr txBox="1"/>
          <p:nvPr/>
        </p:nvSpPr>
        <p:spPr bwMode="gray">
          <a:xfrm>
            <a:off x="527685" y="427779"/>
            <a:ext cx="10930770" cy="57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OST-Bench</a:t>
            </a: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：在线时空场景理解基准测试</a:t>
            </a:r>
          </a:p>
          <a:p>
            <a:pPr>
              <a:spcBef>
                <a:spcPct val="60000"/>
              </a:spcBef>
              <a:defRPr/>
            </a:pP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B05297-2C57-D784-EC28-D7E20B8C0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85" y="2014758"/>
            <a:ext cx="9806442" cy="3073243"/>
          </a:xfrm>
          <a:prstGeom prst="rect">
            <a:avLst/>
          </a:prstGeom>
        </p:spPr>
      </p:pic>
      <p:sp>
        <p:nvSpPr>
          <p:cNvPr id="4" name="Rectangle 96">
            <a:extLst>
              <a:ext uri="{FF2B5EF4-FFF2-40B4-BE49-F238E27FC236}">
                <a16:creationId xmlns:a16="http://schemas.microsoft.com/office/drawing/2014/main" id="{60005CB1-CD79-2A45-786B-B895D739E263}"/>
              </a:ext>
            </a:extLst>
          </p:cNvPr>
          <p:cNvSpPr/>
          <p:nvPr/>
        </p:nvSpPr>
        <p:spPr>
          <a:xfrm>
            <a:off x="2456007" y="1226595"/>
            <a:ext cx="7279985" cy="56278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目前的空间推理基准都是从离线的设定出发，缺少对于在线理解的考察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96">
            <a:extLst>
              <a:ext uri="{FF2B5EF4-FFF2-40B4-BE49-F238E27FC236}">
                <a16:creationId xmlns:a16="http://schemas.microsoft.com/office/drawing/2014/main" id="{A21D9088-3020-F50E-6257-57C8F387CF52}"/>
              </a:ext>
            </a:extLst>
          </p:cNvPr>
          <p:cNvSpPr/>
          <p:nvPr/>
        </p:nvSpPr>
        <p:spPr>
          <a:xfrm>
            <a:off x="1663700" y="5157245"/>
            <a:ext cx="9620250" cy="56278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OST-Bench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要求模型在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流式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的观测输入下，基于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当前状态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以及历史观测，进行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时空推理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AEA737F-72CF-04C2-40ED-B008AB6E7E08}"/>
              </a:ext>
            </a:extLst>
          </p:cNvPr>
          <p:cNvSpPr txBox="1"/>
          <p:nvPr/>
        </p:nvSpPr>
        <p:spPr>
          <a:xfrm>
            <a:off x="52044" y="6567477"/>
            <a:ext cx="637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A30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OST-Bench: Evaluating the Capabilities of MLLMs in Online </a:t>
            </a:r>
            <a:r>
              <a:rPr lang="en-US" altLang="zh-CN" sz="1000" dirty="0" err="1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Scene Understanding”.</a:t>
            </a:r>
            <a:r>
              <a:rPr lang="zh-CN" altLang="en-US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Submission.</a:t>
            </a:r>
            <a:endParaRPr kumimoji="1"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0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60A12-EA64-45F5-BEBD-BDE410653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9F65896C-1850-34E8-2CD1-C45E665F99FB}"/>
              </a:ext>
            </a:extLst>
          </p:cNvPr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DBBEA1-1CF0-836E-DD90-C973BE92123B}"/>
              </a:ext>
            </a:extLst>
          </p:cNvPr>
          <p:cNvSpPr txBox="1"/>
          <p:nvPr/>
        </p:nvSpPr>
        <p:spPr bwMode="gray">
          <a:xfrm>
            <a:off x="323863" y="371865"/>
            <a:ext cx="10930770" cy="57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OST-Bench</a:t>
            </a: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：在线时空场景理解基准测试</a:t>
            </a:r>
          </a:p>
          <a:p>
            <a:pPr>
              <a:spcBef>
                <a:spcPct val="60000"/>
              </a:spcBef>
              <a:defRPr/>
            </a:pP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" name="图片 224">
            <a:extLst>
              <a:ext uri="{FF2B5EF4-FFF2-40B4-BE49-F238E27FC236}">
                <a16:creationId xmlns:a16="http://schemas.microsoft.com/office/drawing/2014/main" id="{E4847BCD-B8D9-16A9-234F-B516428588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3925" y="-230369"/>
            <a:ext cx="444150" cy="460737"/>
          </a:xfrm>
          <a:prstGeom prst="rect">
            <a:avLst/>
          </a:prstGeom>
        </p:spPr>
      </p:pic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8E1E77ED-4A07-CA37-94B0-18A5FD61FAC5}"/>
              </a:ext>
            </a:extLst>
          </p:cNvPr>
          <p:cNvGrpSpPr/>
          <p:nvPr/>
        </p:nvGrpSpPr>
        <p:grpSpPr>
          <a:xfrm>
            <a:off x="4537452" y="2904596"/>
            <a:ext cx="1172035" cy="1545532"/>
            <a:chOff x="1681980" y="2982018"/>
            <a:chExt cx="1172035" cy="1571560"/>
          </a:xfrm>
        </p:grpSpPr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CBBCC3ED-4D1C-DEF7-90CA-8B3D3B670153}"/>
                </a:ext>
              </a:extLst>
            </p:cNvPr>
            <p:cNvSpPr/>
            <p:nvPr/>
          </p:nvSpPr>
          <p:spPr>
            <a:xfrm>
              <a:off x="1681980" y="2982018"/>
              <a:ext cx="1172035" cy="15715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227" name="图片 226">
              <a:extLst>
                <a:ext uri="{FF2B5EF4-FFF2-40B4-BE49-F238E27FC236}">
                  <a16:creationId xmlns:a16="http://schemas.microsoft.com/office/drawing/2014/main" id="{FC7B1635-58B5-A44C-A50C-6CD24B01E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4344" y="3040217"/>
              <a:ext cx="582487" cy="598717"/>
            </a:xfrm>
            <a:prstGeom prst="rect">
              <a:avLst/>
            </a:prstGeom>
          </p:spPr>
        </p:pic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F0C41D95-3AE5-1256-A871-CD2C31E31AE5}"/>
                </a:ext>
              </a:extLst>
            </p:cNvPr>
            <p:cNvSpPr txBox="1"/>
            <p:nvPr/>
          </p:nvSpPr>
          <p:spPr>
            <a:xfrm>
              <a:off x="1785975" y="3599855"/>
              <a:ext cx="953045" cy="953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6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Agent-Object</a:t>
              </a:r>
            </a:p>
            <a:p>
              <a:pPr algn="ctr"/>
              <a:r>
                <a:rPr lang="en-US" altLang="zh-CN" sz="1866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Spatial</a:t>
              </a:r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F0346AFF-0234-9ED7-F5E9-B7A6F224C73A}"/>
              </a:ext>
            </a:extLst>
          </p:cNvPr>
          <p:cNvGrpSpPr/>
          <p:nvPr/>
        </p:nvGrpSpPr>
        <p:grpSpPr>
          <a:xfrm>
            <a:off x="4522800" y="4612332"/>
            <a:ext cx="1200754" cy="1797090"/>
            <a:chOff x="1681981" y="4803521"/>
            <a:chExt cx="1200754" cy="1797090"/>
          </a:xfrm>
        </p:grpSpPr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8F3E5BA5-256F-F819-53F1-2FEA117432E8}"/>
                </a:ext>
              </a:extLst>
            </p:cNvPr>
            <p:cNvSpPr/>
            <p:nvPr/>
          </p:nvSpPr>
          <p:spPr>
            <a:xfrm>
              <a:off x="1681981" y="4803521"/>
              <a:ext cx="1200754" cy="15455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i="1" dirty="0">
                <a:solidFill>
                  <a:schemeClr val="tx1"/>
                </a:solidFill>
              </a:endParaRPr>
            </a:p>
          </p:txBody>
        </p:sp>
        <p:pic>
          <p:nvPicPr>
            <p:cNvPr id="226" name="图片 225">
              <a:extLst>
                <a:ext uri="{FF2B5EF4-FFF2-40B4-BE49-F238E27FC236}">
                  <a16:creationId xmlns:a16="http://schemas.microsoft.com/office/drawing/2014/main" id="{5012AD2C-4D52-B367-3644-67E3BD097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23584" y="4853551"/>
              <a:ext cx="544005" cy="603845"/>
            </a:xfrm>
            <a:prstGeom prst="rect">
              <a:avLst/>
            </a:prstGeom>
          </p:spPr>
        </p:pic>
        <p:sp>
          <p:nvSpPr>
            <p:cNvPr id="230" name="文本框 229">
              <a:extLst>
                <a:ext uri="{FF2B5EF4-FFF2-40B4-BE49-F238E27FC236}">
                  <a16:creationId xmlns:a16="http://schemas.microsoft.com/office/drawing/2014/main" id="{48E4208D-1C4B-A79C-57E4-089439BF57E6}"/>
                </a:ext>
              </a:extLst>
            </p:cNvPr>
            <p:cNvSpPr txBox="1"/>
            <p:nvPr/>
          </p:nvSpPr>
          <p:spPr>
            <a:xfrm>
              <a:off x="1711779" y="5431445"/>
              <a:ext cx="1086002" cy="116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6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Agent Visible Info</a:t>
              </a:r>
              <a:endParaRPr lang="zh-CN" altLang="en-US" sz="1866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zh-CN" altLang="en-US" sz="1400" dirty="0"/>
            </a:p>
          </p:txBody>
        </p:sp>
      </p:grpSp>
      <p:grpSp>
        <p:nvGrpSpPr>
          <p:cNvPr id="265" name="组合 264">
            <a:extLst>
              <a:ext uri="{FF2B5EF4-FFF2-40B4-BE49-F238E27FC236}">
                <a16:creationId xmlns:a16="http://schemas.microsoft.com/office/drawing/2014/main" id="{44F7C21C-612F-C4E4-AD58-8C96B4AE8C3A}"/>
              </a:ext>
            </a:extLst>
          </p:cNvPr>
          <p:cNvGrpSpPr/>
          <p:nvPr/>
        </p:nvGrpSpPr>
        <p:grpSpPr>
          <a:xfrm>
            <a:off x="4486895" y="1269372"/>
            <a:ext cx="1142001" cy="1372689"/>
            <a:chOff x="1683780" y="1436246"/>
            <a:chExt cx="1142001" cy="1372689"/>
          </a:xfrm>
        </p:grpSpPr>
        <p:sp>
          <p:nvSpPr>
            <p:cNvPr id="222" name="矩形 221">
              <a:extLst>
                <a:ext uri="{FF2B5EF4-FFF2-40B4-BE49-F238E27FC236}">
                  <a16:creationId xmlns:a16="http://schemas.microsoft.com/office/drawing/2014/main" id="{0C927014-45AA-99D9-DDC0-682F0EFE28D4}"/>
                </a:ext>
              </a:extLst>
            </p:cNvPr>
            <p:cNvSpPr/>
            <p:nvPr/>
          </p:nvSpPr>
          <p:spPr>
            <a:xfrm>
              <a:off x="1683780" y="1436246"/>
              <a:ext cx="1142001" cy="137268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28" name="文本框 227">
              <a:extLst>
                <a:ext uri="{FF2B5EF4-FFF2-40B4-BE49-F238E27FC236}">
                  <a16:creationId xmlns:a16="http://schemas.microsoft.com/office/drawing/2014/main" id="{EB05559F-19A4-E3FA-48A9-26CEF1D84FBD}"/>
                </a:ext>
              </a:extLst>
            </p:cNvPr>
            <p:cNvSpPr txBox="1"/>
            <p:nvPr/>
          </p:nvSpPr>
          <p:spPr>
            <a:xfrm>
              <a:off x="1872327" y="2065712"/>
              <a:ext cx="780342" cy="666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866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Agent</a:t>
              </a:r>
            </a:p>
            <a:p>
              <a:pPr algn="ctr"/>
              <a:r>
                <a:rPr lang="en-US" altLang="zh-CN" sz="1866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State</a:t>
              </a:r>
              <a:endParaRPr lang="zh-CN" altLang="en-US" sz="1866" b="1" i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pic>
          <p:nvPicPr>
            <p:cNvPr id="261" name="图片 260">
              <a:extLst>
                <a:ext uri="{FF2B5EF4-FFF2-40B4-BE49-F238E27FC236}">
                  <a16:creationId xmlns:a16="http://schemas.microsoft.com/office/drawing/2014/main" id="{FAFEF692-E48A-99C9-F710-C09A711CE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37912" y="1616650"/>
              <a:ext cx="469338" cy="486862"/>
            </a:xfrm>
            <a:prstGeom prst="rect">
              <a:avLst/>
            </a:prstGeom>
          </p:spPr>
        </p:pic>
      </p:grpSp>
      <p:pic>
        <p:nvPicPr>
          <p:cNvPr id="263" name="图片 262">
            <a:extLst>
              <a:ext uri="{FF2B5EF4-FFF2-40B4-BE49-F238E27FC236}">
                <a16:creationId xmlns:a16="http://schemas.microsoft.com/office/drawing/2014/main" id="{2EAA03B8-56AD-F8AB-6074-7A496A504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99" y="1269372"/>
            <a:ext cx="4218560" cy="4859354"/>
          </a:xfrm>
          <a:prstGeom prst="rect">
            <a:avLst/>
          </a:prstGeom>
        </p:spPr>
      </p:pic>
      <p:pic>
        <p:nvPicPr>
          <p:cNvPr id="264" name="图片 263">
            <a:extLst>
              <a:ext uri="{FF2B5EF4-FFF2-40B4-BE49-F238E27FC236}">
                <a16:creationId xmlns:a16="http://schemas.microsoft.com/office/drawing/2014/main" id="{78E66497-A739-B918-9AD6-C00448FCE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13" y="2089700"/>
            <a:ext cx="4882063" cy="4039026"/>
          </a:xfrm>
          <a:prstGeom prst="rect">
            <a:avLst/>
          </a:prstGeom>
        </p:spPr>
      </p:pic>
      <p:sp>
        <p:nvSpPr>
          <p:cNvPr id="268" name="Rectangle 96">
            <a:extLst>
              <a:ext uri="{FF2B5EF4-FFF2-40B4-BE49-F238E27FC236}">
                <a16:creationId xmlns:a16="http://schemas.microsoft.com/office/drawing/2014/main" id="{19C2CDD7-7994-F7F8-1BE6-C6722EE2C863}"/>
              </a:ext>
            </a:extLst>
          </p:cNvPr>
          <p:cNvSpPr/>
          <p:nvPr/>
        </p:nvSpPr>
        <p:spPr>
          <a:xfrm>
            <a:off x="5983028" y="1220322"/>
            <a:ext cx="6170110" cy="458908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任务分类：</a:t>
            </a: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智能体可见信息，自身状态，与物体空间关系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9" name="Rectangle 96">
            <a:extLst>
              <a:ext uri="{FF2B5EF4-FFF2-40B4-BE49-F238E27FC236}">
                <a16:creationId xmlns:a16="http://schemas.microsoft.com/office/drawing/2014/main" id="{674E19FB-B366-4749-3017-65EA9B17EB6B}"/>
              </a:ext>
            </a:extLst>
          </p:cNvPr>
          <p:cNvSpPr/>
          <p:nvPr/>
        </p:nvSpPr>
        <p:spPr>
          <a:xfrm>
            <a:off x="6563106" y="1679230"/>
            <a:ext cx="5255478" cy="458908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考察能力：</a:t>
            </a:r>
            <a:r>
              <a:rPr lang="zh-CN" altLang="en-US" sz="1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判断，计数，估算，时间索引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0" name="Rectangle 96">
            <a:extLst>
              <a:ext uri="{FF2B5EF4-FFF2-40B4-BE49-F238E27FC236}">
                <a16:creationId xmlns:a16="http://schemas.microsoft.com/office/drawing/2014/main" id="{CC96F8A6-D695-EF7F-495E-7FA5E71BA605}"/>
              </a:ext>
            </a:extLst>
          </p:cNvPr>
          <p:cNvSpPr/>
          <p:nvPr/>
        </p:nvSpPr>
        <p:spPr>
          <a:xfrm>
            <a:off x="2243646" y="6118648"/>
            <a:ext cx="11264362" cy="458908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覆盖三种场景数据集的共计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1.4k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个场景，共计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个问题，覆盖了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个子类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6255E2-AE8C-ABA4-439A-18B0DADFC2C1}"/>
              </a:ext>
            </a:extLst>
          </p:cNvPr>
          <p:cNvSpPr txBox="1"/>
          <p:nvPr/>
        </p:nvSpPr>
        <p:spPr>
          <a:xfrm>
            <a:off x="52044" y="6567477"/>
            <a:ext cx="637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A30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OST-Bench: Evaluating the Capabilities of MLLMs in Online </a:t>
            </a:r>
            <a:r>
              <a:rPr lang="en-US" altLang="zh-CN" sz="1000" dirty="0" err="1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Scene Understanding”.</a:t>
            </a:r>
            <a:r>
              <a:rPr lang="zh-CN" altLang="en-US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Submission.</a:t>
            </a:r>
            <a:endParaRPr kumimoji="1"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7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8EE5-261D-159A-6B61-A4239C33B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6DED3B6C-6908-E33B-30E7-33521983CE51}"/>
              </a:ext>
            </a:extLst>
          </p:cNvPr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8E516E-BA29-2F22-576C-0253C6AFF6C1}"/>
              </a:ext>
            </a:extLst>
          </p:cNvPr>
          <p:cNvSpPr txBox="1"/>
          <p:nvPr/>
        </p:nvSpPr>
        <p:spPr bwMode="gray">
          <a:xfrm>
            <a:off x="527685" y="427779"/>
            <a:ext cx="10930770" cy="57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OST-Bench</a:t>
            </a: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：在线时空场景理解基准测试</a:t>
            </a:r>
          </a:p>
          <a:p>
            <a:pPr>
              <a:spcBef>
                <a:spcPct val="60000"/>
              </a:spcBef>
              <a:defRPr/>
            </a:pP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D3F9E5-1765-D4CB-60B9-F22E9E699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2" y="1001216"/>
            <a:ext cx="7181348" cy="40855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17EF86-5A25-2B31-0ED6-1EE046EC4D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2" t="2467" r="1"/>
          <a:stretch/>
        </p:blipFill>
        <p:spPr>
          <a:xfrm>
            <a:off x="7709033" y="1001216"/>
            <a:ext cx="4192926" cy="42318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BF8CDB-5FBF-F3C2-A64F-4E2BF185ECF4}"/>
              </a:ext>
            </a:extLst>
          </p:cNvPr>
          <p:cNvSpPr txBox="1"/>
          <p:nvPr/>
        </p:nvSpPr>
        <p:spPr>
          <a:xfrm>
            <a:off x="373622" y="5233070"/>
            <a:ext cx="3970959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总体上</a:t>
            </a:r>
            <a:r>
              <a:rPr lang="en" altLang="zh-CN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MLLM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与人类表现差距巨大</a:t>
            </a:r>
            <a:endParaRPr lang="en" altLang="zh-CN" b="0" i="0" dirty="0">
              <a:solidFill>
                <a:srgbClr val="22222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359EB8-9DA1-EB83-4C1D-705D022B7684}"/>
              </a:ext>
            </a:extLst>
          </p:cNvPr>
          <p:cNvSpPr txBox="1"/>
          <p:nvPr/>
        </p:nvSpPr>
        <p:spPr>
          <a:xfrm>
            <a:off x="4989387" y="5233070"/>
            <a:ext cx="720261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MLLM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在纯时间推理问题表现良好，时空推理表现接近随机水平</a:t>
            </a:r>
            <a:endParaRPr lang="en" altLang="zh-CN" b="0" i="0" dirty="0">
              <a:solidFill>
                <a:srgbClr val="22222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1D59FB-D583-07FF-DCE0-76FD7E572602}"/>
              </a:ext>
            </a:extLst>
          </p:cNvPr>
          <p:cNvSpPr txBox="1"/>
          <p:nvPr/>
        </p:nvSpPr>
        <p:spPr>
          <a:xfrm>
            <a:off x="373622" y="5791870"/>
            <a:ext cx="5832046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闭源模型有明显优势，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thinking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模式时空推理有提升</a:t>
            </a:r>
            <a:endParaRPr lang="en" altLang="zh-CN" b="0" i="0" dirty="0">
              <a:solidFill>
                <a:srgbClr val="22222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7CC780-0AEE-0530-AEB0-238B00FD8D2A}"/>
              </a:ext>
            </a:extLst>
          </p:cNvPr>
          <p:cNvSpPr txBox="1"/>
          <p:nvPr/>
        </p:nvSpPr>
        <p:spPr>
          <a:xfrm>
            <a:off x="6350439" y="5787898"/>
            <a:ext cx="5551520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开源模型参数量级增加主要提升的是时间推理能力</a:t>
            </a:r>
            <a:endParaRPr lang="en" altLang="zh-CN" b="0" i="0" dirty="0">
              <a:solidFill>
                <a:srgbClr val="22222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A714AD-28CB-BF31-6E6A-F480ED1FD131}"/>
              </a:ext>
            </a:extLst>
          </p:cNvPr>
          <p:cNvSpPr txBox="1"/>
          <p:nvPr/>
        </p:nvSpPr>
        <p:spPr>
          <a:xfrm>
            <a:off x="52044" y="6567477"/>
            <a:ext cx="637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A30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OST-Bench: Evaluating the Capabilities of MLLMs in Online </a:t>
            </a:r>
            <a:r>
              <a:rPr lang="en-US" altLang="zh-CN" sz="1000" dirty="0" err="1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Scene Understanding”.</a:t>
            </a:r>
            <a:r>
              <a:rPr lang="zh-CN" altLang="en-US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Submission.</a:t>
            </a:r>
            <a:endParaRPr kumimoji="1"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79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93642-797E-50EE-1BBA-CAF58507C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1E0AB1DC-9DEB-3834-F676-0C02AEBB1A59}"/>
              </a:ext>
            </a:extLst>
          </p:cNvPr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572970-1F9B-F096-2DAC-07E446ACC2D9}"/>
              </a:ext>
            </a:extLst>
          </p:cNvPr>
          <p:cNvSpPr txBox="1"/>
          <p:nvPr/>
        </p:nvSpPr>
        <p:spPr bwMode="gray">
          <a:xfrm>
            <a:off x="527685" y="427779"/>
            <a:ext cx="10930770" cy="57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OST-Bench</a:t>
            </a: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：在线时空场景理解基准测试</a:t>
            </a:r>
          </a:p>
          <a:p>
            <a:pPr>
              <a:spcBef>
                <a:spcPct val="60000"/>
              </a:spcBef>
              <a:defRPr/>
            </a:pP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BF32CB-7C6E-59A0-7EA7-A47BF8CB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02" y="1469702"/>
            <a:ext cx="9918396" cy="448151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19F7268-AAD9-CF3A-7BFA-6E23D3702A0A}"/>
              </a:ext>
            </a:extLst>
          </p:cNvPr>
          <p:cNvSpPr txBox="1"/>
          <p:nvPr/>
        </p:nvSpPr>
        <p:spPr>
          <a:xfrm>
            <a:off x="3156531" y="5971313"/>
            <a:ext cx="5370381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随着探索时间的增加，模型推理准确率下降规律</a:t>
            </a:r>
            <a:endParaRPr lang="en" altLang="zh-CN" b="0" i="0" dirty="0">
              <a:solidFill>
                <a:srgbClr val="22222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E5D54B-77DD-188B-FE1B-F167E8ABF9D0}"/>
              </a:ext>
            </a:extLst>
          </p:cNvPr>
          <p:cNvSpPr txBox="1"/>
          <p:nvPr/>
        </p:nvSpPr>
        <p:spPr>
          <a:xfrm>
            <a:off x="52044" y="6567477"/>
            <a:ext cx="637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A30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OST-Bench: Evaluating the Capabilities of MLLMs in Online </a:t>
            </a:r>
            <a:r>
              <a:rPr lang="en-US" altLang="zh-CN" sz="1000" dirty="0" err="1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Scene Understanding”.</a:t>
            </a:r>
            <a:r>
              <a:rPr lang="zh-CN" altLang="en-US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Submission.</a:t>
            </a:r>
            <a:endParaRPr kumimoji="1"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8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49637-7E4E-09C2-99AB-42993B259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EA3BDCC4-CE96-1D6D-64C4-5E7549B477EF}"/>
              </a:ext>
            </a:extLst>
          </p:cNvPr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C88CEC-D79F-4776-1962-2D31D305B9DA}"/>
              </a:ext>
            </a:extLst>
          </p:cNvPr>
          <p:cNvSpPr txBox="1"/>
          <p:nvPr/>
        </p:nvSpPr>
        <p:spPr bwMode="gray">
          <a:xfrm>
            <a:off x="527685" y="427779"/>
            <a:ext cx="10930770" cy="57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OST-Bench</a:t>
            </a: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：在线时空场景理解基准测试</a:t>
            </a:r>
          </a:p>
          <a:p>
            <a:pPr>
              <a:spcBef>
                <a:spcPct val="60000"/>
              </a:spcBef>
              <a:defRPr/>
            </a:pP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7CFFB71-A1F4-E24C-034E-B08ADB2FD890}"/>
              </a:ext>
            </a:extLst>
          </p:cNvPr>
          <p:cNvGrpSpPr/>
          <p:nvPr/>
        </p:nvGrpSpPr>
        <p:grpSpPr>
          <a:xfrm>
            <a:off x="442081" y="1045949"/>
            <a:ext cx="10851620" cy="5027190"/>
            <a:chOff x="442081" y="1045949"/>
            <a:chExt cx="10851620" cy="502719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E8E7FE1-8B16-B875-BFA9-04304C2E1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1010" r="8"/>
            <a:stretch/>
          </p:blipFill>
          <p:spPr>
            <a:xfrm>
              <a:off x="898299" y="1805939"/>
              <a:ext cx="10395402" cy="426720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F77E2DF-48BF-1381-B74F-3EB259D807E0}"/>
                </a:ext>
              </a:extLst>
            </p:cNvPr>
            <p:cNvSpPr txBox="1"/>
            <p:nvPr/>
          </p:nvSpPr>
          <p:spPr>
            <a:xfrm>
              <a:off x="442081" y="1045949"/>
              <a:ext cx="71060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 Prompt Analysis Error </a:t>
              </a:r>
              <a:r>
                <a:rPr lang="en-US" altLang="zh-CN" sz="3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zh-CN" altLang="en-US" sz="3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指令分析错误</a:t>
              </a:r>
              <a:r>
                <a:rPr lang="en-US" altLang="zh-CN" sz="3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1ABA3CB-CC69-45C1-2EAF-F4949377A980}"/>
              </a:ext>
            </a:extLst>
          </p:cNvPr>
          <p:cNvGrpSpPr/>
          <p:nvPr/>
        </p:nvGrpSpPr>
        <p:grpSpPr>
          <a:xfrm>
            <a:off x="501990" y="1116212"/>
            <a:ext cx="10848155" cy="4595955"/>
            <a:chOff x="501990" y="1116212"/>
            <a:chExt cx="10848155" cy="459595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59B6560-D05C-A759-D8B8-E4FA7123F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2009" b="3929"/>
            <a:stretch/>
          </p:blipFill>
          <p:spPr>
            <a:xfrm>
              <a:off x="898299" y="1805939"/>
              <a:ext cx="10451846" cy="3906228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766947E-3FC2-1910-7703-57A05CEAC3D5}"/>
                </a:ext>
              </a:extLst>
            </p:cNvPr>
            <p:cNvSpPr txBox="1"/>
            <p:nvPr/>
          </p:nvSpPr>
          <p:spPr>
            <a:xfrm>
              <a:off x="501990" y="1116212"/>
              <a:ext cx="53090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2. Perception Error </a:t>
              </a:r>
              <a:r>
                <a:rPr lang="en-US" altLang="zh-CN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zh-CN" altLang="en-US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感知错误</a:t>
              </a:r>
              <a:r>
                <a:rPr lang="en-US" altLang="zh-CN" sz="3200" b="1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90E7309-8372-C0E6-9070-2F4AAE81AD17}"/>
              </a:ext>
            </a:extLst>
          </p:cNvPr>
          <p:cNvGrpSpPr/>
          <p:nvPr/>
        </p:nvGrpSpPr>
        <p:grpSpPr>
          <a:xfrm>
            <a:off x="469290" y="1101145"/>
            <a:ext cx="9855705" cy="5098623"/>
            <a:chOff x="2785770" y="1410653"/>
            <a:chExt cx="9855705" cy="509862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221E3F6-AC52-5659-3089-4A1580FE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0384" y="2158903"/>
              <a:ext cx="8501091" cy="4350373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3E8ACB4-A70C-B642-B216-C93073E79603}"/>
                </a:ext>
              </a:extLst>
            </p:cNvPr>
            <p:cNvSpPr txBox="1"/>
            <p:nvPr/>
          </p:nvSpPr>
          <p:spPr>
            <a:xfrm>
              <a:off x="2785770" y="1410653"/>
              <a:ext cx="52982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i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3. Reasoning Error</a:t>
              </a:r>
              <a:r>
                <a:rPr lang="en-US" altLang="zh-CN" sz="3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(</a:t>
              </a:r>
              <a:r>
                <a:rPr lang="zh-CN" altLang="en-US" sz="3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推理错误</a:t>
              </a:r>
              <a:r>
                <a:rPr lang="en-US" altLang="zh-CN" sz="32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zh-CN" altLang="en-US" sz="32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9A6EB3F-FF67-2108-9164-8FB6CD56F922}"/>
              </a:ext>
            </a:extLst>
          </p:cNvPr>
          <p:cNvSpPr txBox="1"/>
          <p:nvPr/>
        </p:nvSpPr>
        <p:spPr>
          <a:xfrm>
            <a:off x="52044" y="6567477"/>
            <a:ext cx="637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A30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OST-Bench: Evaluating the Capabilities of MLLMs in Online </a:t>
            </a:r>
            <a:r>
              <a:rPr lang="en-US" altLang="zh-CN" sz="1000" dirty="0" err="1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Scene Understanding”.</a:t>
            </a:r>
            <a:r>
              <a:rPr lang="zh-CN" altLang="en-US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Submission.</a:t>
            </a:r>
            <a:endParaRPr kumimoji="1"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37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74A05-0931-6202-21E6-D8916AE6B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836E33F8-8B4B-3086-474F-C283D308075B}"/>
              </a:ext>
            </a:extLst>
          </p:cNvPr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6429B-0B65-FA25-8B47-210C696E27C5}"/>
              </a:ext>
            </a:extLst>
          </p:cNvPr>
          <p:cNvSpPr txBox="1"/>
          <p:nvPr/>
        </p:nvSpPr>
        <p:spPr bwMode="gray">
          <a:xfrm>
            <a:off x="527685" y="427779"/>
            <a:ext cx="10930770" cy="57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OST-Bench</a:t>
            </a: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：在线时空场景理解基准测试</a:t>
            </a:r>
          </a:p>
          <a:p>
            <a:pPr>
              <a:spcBef>
                <a:spcPct val="60000"/>
              </a:spcBef>
              <a:defRPr/>
            </a:pP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0633BDA-4BE2-A66C-0118-1DB41FE58C47}"/>
              </a:ext>
            </a:extLst>
          </p:cNvPr>
          <p:cNvSpPr/>
          <p:nvPr/>
        </p:nvSpPr>
        <p:spPr>
          <a:xfrm>
            <a:off x="850900" y="1738869"/>
            <a:ext cx="10325100" cy="4333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178BC7-85BC-A11D-6B4E-49149082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54" y="1927225"/>
            <a:ext cx="10001192" cy="39571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57FEF64-6547-BCD5-E506-A95D73DC746E}"/>
              </a:ext>
            </a:extLst>
          </p:cNvPr>
          <p:cNvSpPr txBox="1"/>
          <p:nvPr/>
        </p:nvSpPr>
        <p:spPr>
          <a:xfrm>
            <a:off x="615950" y="1036845"/>
            <a:ext cx="6705682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错误统计：主要是在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推理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步骤的错误，特别是涉及</a:t>
            </a:r>
            <a:r>
              <a:rPr lang="zh-CN" altLang="en-US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时空推理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</a:t>
            </a:r>
            <a:endParaRPr lang="en" altLang="zh-CN" b="0" i="0" dirty="0">
              <a:solidFill>
                <a:srgbClr val="22222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7AB1FA6-BCC7-C4A7-045F-F793EB133875}"/>
              </a:ext>
            </a:extLst>
          </p:cNvPr>
          <p:cNvSpPr txBox="1"/>
          <p:nvPr/>
        </p:nvSpPr>
        <p:spPr>
          <a:xfrm>
            <a:off x="52044" y="6567477"/>
            <a:ext cx="637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A30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OST-Bench: Evaluating the Capabilities of MLLMs in Online </a:t>
            </a:r>
            <a:r>
              <a:rPr lang="en-US" altLang="zh-CN" sz="1000" dirty="0" err="1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Scene Understanding”.</a:t>
            </a:r>
            <a:r>
              <a:rPr lang="zh-CN" altLang="en-US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Submission.</a:t>
            </a:r>
            <a:endParaRPr kumimoji="1"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5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3EF90-1977-89E5-88C3-CC5CE8BE8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1308B855-91BF-7A49-935E-92528909D0C7}"/>
              </a:ext>
            </a:extLst>
          </p:cNvPr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6BB63-594D-2032-5F60-FAC6F5A39077}"/>
              </a:ext>
            </a:extLst>
          </p:cNvPr>
          <p:cNvSpPr txBox="1"/>
          <p:nvPr/>
        </p:nvSpPr>
        <p:spPr bwMode="gray">
          <a:xfrm>
            <a:off x="527685" y="427779"/>
            <a:ext cx="10930770" cy="57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OST-Bench</a:t>
            </a: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：在线时空场景理解基准测试</a:t>
            </a:r>
          </a:p>
          <a:p>
            <a:pPr>
              <a:spcBef>
                <a:spcPct val="60000"/>
              </a:spcBef>
              <a:defRPr/>
            </a:pP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07DDDD-4C50-FBD4-FD97-3B6794BFFFFA}"/>
              </a:ext>
            </a:extLst>
          </p:cNvPr>
          <p:cNvSpPr txBox="1"/>
          <p:nvPr/>
        </p:nvSpPr>
        <p:spPr>
          <a:xfrm>
            <a:off x="615950" y="1036845"/>
            <a:ext cx="6107762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错误统计：模型在时空推理时的常见现象，</a:t>
            </a:r>
            <a:r>
              <a:rPr lang="en-US" altLang="zh-CN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3D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推理捷径</a:t>
            </a:r>
            <a:endParaRPr lang="en" altLang="zh-CN" b="0" i="0" dirty="0">
              <a:solidFill>
                <a:srgbClr val="22222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79DF2894-5224-FCD8-6755-23D75968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" y="1963722"/>
            <a:ext cx="4173867" cy="3672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ABDE6C45-2195-BA8D-4FD4-9E3C90C8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947" y="1963722"/>
            <a:ext cx="4164382" cy="3672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016DAA84-3CDD-66B8-D51C-EE1794948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73" y="1963722"/>
            <a:ext cx="4172727" cy="3672000"/>
          </a:xfrm>
          <a:prstGeom prst="rect">
            <a:avLst/>
          </a:prstGeom>
        </p:spPr>
      </p:pic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205FEE3-D581-634B-C17D-ECDD87AA8B3D}"/>
              </a:ext>
            </a:extLst>
          </p:cNvPr>
          <p:cNvCxnSpPr/>
          <p:nvPr/>
        </p:nvCxnSpPr>
        <p:spPr>
          <a:xfrm>
            <a:off x="4053047" y="1854200"/>
            <a:ext cx="0" cy="37815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3108269-67B0-246E-A699-CC108654AE56}"/>
              </a:ext>
            </a:extLst>
          </p:cNvPr>
          <p:cNvCxnSpPr/>
          <p:nvPr/>
        </p:nvCxnSpPr>
        <p:spPr>
          <a:xfrm>
            <a:off x="8004007" y="1854200"/>
            <a:ext cx="0" cy="378152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848605D-2A75-06C1-6FCF-B2DD85A2F1E2}"/>
              </a:ext>
            </a:extLst>
          </p:cNvPr>
          <p:cNvSpPr txBox="1"/>
          <p:nvPr/>
        </p:nvSpPr>
        <p:spPr>
          <a:xfrm>
            <a:off x="52044" y="6567477"/>
            <a:ext cx="637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A30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OST-Bench: Evaluating the Capabilities of MLLMs in Online </a:t>
            </a:r>
            <a:r>
              <a:rPr lang="en-US" altLang="zh-CN" sz="1000" dirty="0" err="1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Scene Understanding”.</a:t>
            </a:r>
            <a:r>
              <a:rPr lang="zh-CN" altLang="en-US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Submission.</a:t>
            </a:r>
            <a:endParaRPr kumimoji="1"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0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4360E-5500-2994-5DBD-58BCB1D9D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C448C298-39A5-DE59-B088-D81A513A2EF5}"/>
              </a:ext>
            </a:extLst>
          </p:cNvPr>
          <p:cNvSpPr txBox="1"/>
          <p:nvPr/>
        </p:nvSpPr>
        <p:spPr>
          <a:xfrm>
            <a:off x="2971800" y="-1400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02F985-C8C5-4F4F-6677-DE2F16EB45C8}"/>
              </a:ext>
            </a:extLst>
          </p:cNvPr>
          <p:cNvSpPr txBox="1"/>
          <p:nvPr/>
        </p:nvSpPr>
        <p:spPr bwMode="gray">
          <a:xfrm>
            <a:off x="527685" y="427779"/>
            <a:ext cx="10930770" cy="57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no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800">
                <a:solidFill>
                  <a:schemeClr val="accent1"/>
                </a:solidFill>
                <a:latin typeface="+mn-lt"/>
                <a:cs typeface="+mn-cs"/>
                <a:sym typeface="Arial" panose="020B0604020202020204"/>
              </a:defRPr>
            </a:lvl2pPr>
            <a:lvl3pPr marL="516255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3pPr>
            <a:lvl4pPr marL="684530" indent="-16700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4pPr>
            <a:lvl5pPr marL="8591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  <a:sym typeface="Arial" panose="020B0604020202020204"/>
              </a:defRPr>
            </a:lvl5pPr>
            <a:lvl6pPr marL="13163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17735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22307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2687955" indent="-17335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60000"/>
              </a:spcBef>
              <a:defRPr/>
            </a:pPr>
            <a:r>
              <a:rPr lang="en-US" altLang="zh-CN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OST-Bench</a:t>
            </a:r>
            <a:r>
              <a:rPr lang="zh-CN" altLang="en-US" sz="3200" b="1" kern="0" dirty="0">
                <a:solidFill>
                  <a:srgbClr val="0339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：在线时空场景理解基准测试</a:t>
            </a:r>
          </a:p>
          <a:p>
            <a:pPr>
              <a:spcBef>
                <a:spcPct val="60000"/>
              </a:spcBef>
              <a:defRPr/>
            </a:pPr>
            <a:endParaRPr lang="zh-CN" altLang="en-US" sz="3200" b="1" kern="0" dirty="0">
              <a:solidFill>
                <a:srgbClr val="0339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07164B-5E53-BFE1-1214-4CC3D02E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3" y="1669690"/>
            <a:ext cx="5924573" cy="39675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0A02E2-897F-1411-801E-52C4B9AFF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6" y="1669691"/>
            <a:ext cx="5951260" cy="39675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A4E3433-9DD8-4341-5106-39D664CD75BE}"/>
              </a:ext>
            </a:extLst>
          </p:cNvPr>
          <p:cNvSpPr/>
          <p:nvPr/>
        </p:nvSpPr>
        <p:spPr>
          <a:xfrm>
            <a:off x="8117804" y="3508101"/>
            <a:ext cx="495591" cy="1149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B93A71-D045-E6E7-06D5-71B15532FA0F}"/>
              </a:ext>
            </a:extLst>
          </p:cNvPr>
          <p:cNvSpPr/>
          <p:nvPr/>
        </p:nvSpPr>
        <p:spPr>
          <a:xfrm>
            <a:off x="9725044" y="3508101"/>
            <a:ext cx="495591" cy="1149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112733-1273-F11C-2252-6C9F445EE928}"/>
              </a:ext>
            </a:extLst>
          </p:cNvPr>
          <p:cNvSpPr/>
          <p:nvPr/>
        </p:nvSpPr>
        <p:spPr>
          <a:xfrm>
            <a:off x="11162316" y="3635945"/>
            <a:ext cx="495591" cy="1149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77DAAD-BFDE-1E05-E0C0-22A396B38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127" y="1926116"/>
            <a:ext cx="4095780" cy="83820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A5D464F-B970-3CC9-7ECD-F68005D4A563}"/>
              </a:ext>
            </a:extLst>
          </p:cNvPr>
          <p:cNvSpPr/>
          <p:nvPr/>
        </p:nvSpPr>
        <p:spPr>
          <a:xfrm>
            <a:off x="6234545" y="4913769"/>
            <a:ext cx="5705554" cy="610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876840E-990F-AC64-D5B7-8513324AC508}"/>
              </a:ext>
            </a:extLst>
          </p:cNvPr>
          <p:cNvSpPr txBox="1"/>
          <p:nvPr/>
        </p:nvSpPr>
        <p:spPr>
          <a:xfrm>
            <a:off x="6234545" y="4877854"/>
            <a:ext cx="122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Single</a:t>
            </a:r>
          </a:p>
          <a:p>
            <a:pPr algn="ctr"/>
            <a:r>
              <a:rPr lang="en-US" altLang="zh-CN" b="1" dirty="0"/>
              <a:t>(keyframe)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ED8659-5561-EDB1-41F0-AF82EBEC49AE}"/>
              </a:ext>
            </a:extLst>
          </p:cNvPr>
          <p:cNvSpPr txBox="1"/>
          <p:nvPr/>
        </p:nvSpPr>
        <p:spPr>
          <a:xfrm>
            <a:off x="7761857" y="4895811"/>
            <a:ext cx="131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Single</a:t>
            </a:r>
          </a:p>
          <a:p>
            <a:pPr algn="ctr"/>
            <a:r>
              <a:rPr lang="en-US" altLang="zh-CN" b="1" dirty="0"/>
              <a:t>(Sequence)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BE1C4C5-20A3-D25F-4C68-583E68CC5C6B}"/>
              </a:ext>
            </a:extLst>
          </p:cNvPr>
          <p:cNvSpPr txBox="1"/>
          <p:nvPr/>
        </p:nvSpPr>
        <p:spPr>
          <a:xfrm>
            <a:off x="9319154" y="4913769"/>
            <a:ext cx="122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Multi</a:t>
            </a:r>
          </a:p>
          <a:p>
            <a:pPr algn="ctr"/>
            <a:r>
              <a:rPr lang="en-US" altLang="zh-CN" b="1" dirty="0"/>
              <a:t>(keyframe)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BE6A44-ED80-5474-05D2-3B2DD4946717}"/>
              </a:ext>
            </a:extLst>
          </p:cNvPr>
          <p:cNvSpPr txBox="1"/>
          <p:nvPr/>
        </p:nvSpPr>
        <p:spPr>
          <a:xfrm>
            <a:off x="10788535" y="4913769"/>
            <a:ext cx="131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Multi</a:t>
            </a:r>
          </a:p>
          <a:p>
            <a:pPr algn="ctr"/>
            <a:r>
              <a:rPr lang="en-US" altLang="zh-CN" b="1" dirty="0"/>
              <a:t>(Sequence)</a:t>
            </a:r>
            <a:endParaRPr lang="zh-CN" altLang="en-US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B7C4DB9-8EC6-98DF-D338-9459C643F495}"/>
              </a:ext>
            </a:extLst>
          </p:cNvPr>
          <p:cNvGrpSpPr/>
          <p:nvPr/>
        </p:nvGrpSpPr>
        <p:grpSpPr>
          <a:xfrm>
            <a:off x="6772112" y="3105937"/>
            <a:ext cx="4754344" cy="1532926"/>
            <a:chOff x="6772112" y="3105937"/>
            <a:chExt cx="4754344" cy="1532926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658DC12-C8C8-F366-92B9-335CBED5C357}"/>
                </a:ext>
              </a:extLst>
            </p:cNvPr>
            <p:cNvCxnSpPr>
              <a:cxnSpLocks/>
            </p:cNvCxnSpPr>
            <p:nvPr/>
          </p:nvCxnSpPr>
          <p:spPr>
            <a:xfrm>
              <a:off x="6778651" y="3105937"/>
              <a:ext cx="1564304" cy="633153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21A2059-85D0-3C38-85DA-612618234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3245" y="3620641"/>
              <a:ext cx="1569015" cy="14122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0865F0A-D7B7-99FB-5185-4FEA86B9232E}"/>
                </a:ext>
              </a:extLst>
            </p:cNvPr>
            <p:cNvCxnSpPr>
              <a:cxnSpLocks/>
            </p:cNvCxnSpPr>
            <p:nvPr/>
          </p:nvCxnSpPr>
          <p:spPr>
            <a:xfrm>
              <a:off x="9932260" y="3615161"/>
              <a:ext cx="1594196" cy="826558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1AEAB84-95E2-E3EA-CD89-FE877362ED5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112" y="3522469"/>
              <a:ext cx="1591133" cy="703298"/>
            </a:xfrm>
            <a:prstGeom prst="line">
              <a:avLst/>
            </a:prstGeom>
            <a:ln>
              <a:solidFill>
                <a:srgbClr val="70AD47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D63F4224-B1A0-1F60-1715-631E70FA38EE}"/>
                </a:ext>
              </a:extLst>
            </p:cNvPr>
            <p:cNvCxnSpPr>
              <a:cxnSpLocks/>
            </p:cNvCxnSpPr>
            <p:nvPr/>
          </p:nvCxnSpPr>
          <p:spPr>
            <a:xfrm>
              <a:off x="8365600" y="4235234"/>
              <a:ext cx="1566660" cy="26448"/>
            </a:xfrm>
            <a:prstGeom prst="line">
              <a:avLst/>
            </a:prstGeom>
            <a:ln>
              <a:solidFill>
                <a:srgbClr val="70AD47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FACBAC3-2ACF-B010-F411-3E3196A1EF59}"/>
                </a:ext>
              </a:extLst>
            </p:cNvPr>
            <p:cNvCxnSpPr>
              <a:cxnSpLocks/>
            </p:cNvCxnSpPr>
            <p:nvPr/>
          </p:nvCxnSpPr>
          <p:spPr>
            <a:xfrm>
              <a:off x="9929905" y="4253191"/>
              <a:ext cx="1562751" cy="312285"/>
            </a:xfrm>
            <a:prstGeom prst="line">
              <a:avLst/>
            </a:prstGeom>
            <a:ln>
              <a:solidFill>
                <a:srgbClr val="70AD47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F636709-B1CA-2D64-D66A-25B75B4B94B0}"/>
                </a:ext>
              </a:extLst>
            </p:cNvPr>
            <p:cNvCxnSpPr>
              <a:cxnSpLocks/>
            </p:cNvCxnSpPr>
            <p:nvPr/>
          </p:nvCxnSpPr>
          <p:spPr>
            <a:xfrm>
              <a:off x="6778651" y="3793639"/>
              <a:ext cx="1584594" cy="2077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DF106CC-BAE9-2D0B-0F0B-EFE062C7DB74}"/>
                </a:ext>
              </a:extLst>
            </p:cNvPr>
            <p:cNvCxnSpPr>
              <a:cxnSpLocks/>
            </p:cNvCxnSpPr>
            <p:nvPr/>
          </p:nvCxnSpPr>
          <p:spPr>
            <a:xfrm>
              <a:off x="8357901" y="3999209"/>
              <a:ext cx="1572004" cy="2713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9043ABFC-9518-795E-169D-2DFA7E9ABE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29905" y="4266551"/>
              <a:ext cx="1585789" cy="3723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50F40605-5441-2F08-9838-6B352167F1DF}"/>
              </a:ext>
            </a:extLst>
          </p:cNvPr>
          <p:cNvSpPr txBox="1"/>
          <p:nvPr/>
        </p:nvSpPr>
        <p:spPr>
          <a:xfrm>
            <a:off x="442930" y="1105999"/>
            <a:ext cx="5357557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i="0" dirty="0">
                <a:solidFill>
                  <a:schemeClr val="accent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lang="en-US" altLang="zh-CN" b="1" i="0" dirty="0">
                <a:solidFill>
                  <a:schemeClr val="accent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Subset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分不同难度层级问题探究模型能力边界</a:t>
            </a:r>
            <a:endParaRPr lang="en" altLang="zh-CN" b="0" i="0" dirty="0">
              <a:solidFill>
                <a:schemeClr val="accent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8FE60C7-DC2B-5F89-034C-301543795E39}"/>
              </a:ext>
            </a:extLst>
          </p:cNvPr>
          <p:cNvSpPr txBox="1"/>
          <p:nvPr/>
        </p:nvSpPr>
        <p:spPr>
          <a:xfrm>
            <a:off x="527685" y="5752001"/>
            <a:ext cx="5711820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(1) </a:t>
            </a:r>
            <a:r>
              <a:rPr lang="zh-CN" altLang="en-US" b="1" dirty="0">
                <a:solidFill>
                  <a:srgbClr val="2222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从单步到需要多部推理的问题模型性能下降显著</a:t>
            </a:r>
            <a:endParaRPr lang="en" altLang="zh-CN" b="0" i="0" dirty="0">
              <a:solidFill>
                <a:srgbClr val="22222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2B5136C-7B7F-8D65-07EC-600C6D305909}"/>
              </a:ext>
            </a:extLst>
          </p:cNvPr>
          <p:cNvSpPr txBox="1"/>
          <p:nvPr/>
        </p:nvSpPr>
        <p:spPr>
          <a:xfrm>
            <a:off x="1687243" y="6132258"/>
            <a:ext cx="861165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阻碍模型表现的是两方面能力的短板，复杂的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推理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能力 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&amp; 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长时序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定位关键帧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的能力</a:t>
            </a:r>
            <a:endParaRPr lang="en" altLang="zh-CN" b="0" i="0" dirty="0">
              <a:solidFill>
                <a:srgbClr val="22222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58E017-3CBD-80F0-D763-B03041FEA37B}"/>
              </a:ext>
            </a:extLst>
          </p:cNvPr>
          <p:cNvSpPr txBox="1"/>
          <p:nvPr/>
        </p:nvSpPr>
        <p:spPr>
          <a:xfrm>
            <a:off x="6574409" y="5766728"/>
            <a:ext cx="5019323" cy="458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(2) 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是否直接提供关键帧对于模型性能影响大</a:t>
            </a:r>
            <a:endParaRPr lang="en" altLang="zh-CN" b="1" i="0" dirty="0">
              <a:solidFill>
                <a:srgbClr val="222222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8B5FA8-A970-E53B-DE65-0DD5E2CDD94D}"/>
              </a:ext>
            </a:extLst>
          </p:cNvPr>
          <p:cNvSpPr txBox="1"/>
          <p:nvPr/>
        </p:nvSpPr>
        <p:spPr>
          <a:xfrm>
            <a:off x="52044" y="6567477"/>
            <a:ext cx="6378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A306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OST-Bench: Evaluating the Capabilities of MLLMs in Online </a:t>
            </a:r>
            <a:r>
              <a:rPr lang="en-US" altLang="zh-CN" sz="1000" dirty="0" err="1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-temporal Scene Understanding”.</a:t>
            </a:r>
            <a:r>
              <a:rPr lang="zh-CN" altLang="en-US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" dirty="0">
                <a:solidFill>
                  <a:srgbClr val="0A30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Submission.</a:t>
            </a:r>
            <a:endParaRPr kumimoji="1" lang="zh-CN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91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483</Words>
  <Application>Microsoft Office PowerPoint</Application>
  <PresentationFormat>宽屏</PresentationFormat>
  <Paragraphs>48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等线</vt:lpstr>
      <vt:lpstr>等线 Light</vt:lpstr>
      <vt:lpstr>Microsoft YaHei</vt:lpstr>
      <vt:lpstr>Microsoft YaHei</vt:lpstr>
      <vt:lpstr>Arial</vt:lpstr>
      <vt:lpstr>Calibri</vt:lpstr>
      <vt:lpstr>Montserrat</vt:lpstr>
      <vt:lpstr>Montserrat SemiBold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钱蕾</dc:creator>
  <cp:lastModifiedBy>靖力 林</cp:lastModifiedBy>
  <cp:revision>122</cp:revision>
  <cp:lastPrinted>2025-06-05T14:20:00Z</cp:lastPrinted>
  <dcterms:created xsi:type="dcterms:W3CDTF">2024-01-09T07:33:00Z</dcterms:created>
  <dcterms:modified xsi:type="dcterms:W3CDTF">2025-07-02T11:16:01Z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2BC673152CF749CD8C2280326B857385_13</vt:lpwstr>
  </property>
  <property fmtid="{D5CDD505-2E9C-101B-9397-08002B2CF9AE}" pid="3" name="KSOProductBuildVer">
    <vt:lpwstr>2052-12.1.0.21171</vt:lpwstr>
  </property>
</Properties>
</file>